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631"/>
  </p:normalViewPr>
  <p:slideViewPr>
    <p:cSldViewPr snapToGrid="0" snapToObjects="1">
      <p:cViewPr varScale="1">
        <p:scale>
          <a:sx n="114" d="100"/>
          <a:sy n="114" d="100"/>
        </p:scale>
        <p:origin x="47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nl-NL"/>
              <a:t>Klik om stijl te bewerken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12/31/20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nl-NL"/>
              <a:t>Klik op het pictogram als u een afbeelding wilt toevoegen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12/31/20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12/31/20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nl-NL"/>
              <a:t>Klik om stijl te bewerken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12/31/20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12/31/20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nl-NL"/>
              <a:t>Klik om stijl te bewerken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12/31/20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nl-NL"/>
              <a:t>Klik om stijl te bewerken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12/31/20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12/31/20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12/31/20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12/31/20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12/31/20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nl-NL"/>
              <a:t>Tekststijl van het model bewerken
Tweede niveau
Derde niveau
Vierde niveau
Vijfde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12/31/20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nl-NL"/>
              <a:t>Klik om stijl te bewerken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4" name="Content Placeholder 3"/>
          <p:cNvSpPr>
            <a:spLocks noGrp="1"/>
          </p:cNvSpPr>
          <p:nvPr>
            <p:ph sz="half" idx="2"/>
          </p:nvPr>
        </p:nvSpPr>
        <p:spPr>
          <a:xfrm>
            <a:off x="1141410" y="3073397"/>
            <a:ext cx="4878391" cy="2717801"/>
          </a:xfrm>
        </p:spPr>
        <p:txBody>
          <a:bodyPr/>
          <a:lstStyle/>
          <a:p>
            <a:pPr lvl="0"/>
            <a:r>
              <a:rPr lang="nl-NL"/>
              <a:t>Tekststijl van het model bewerken
Tweede niveau
Derde niveau
Vierde niveau
Vijfde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6" name="Content Placeholder 5"/>
          <p:cNvSpPr>
            <a:spLocks noGrp="1"/>
          </p:cNvSpPr>
          <p:nvPr>
            <p:ph sz="quarter" idx="4"/>
          </p:nvPr>
        </p:nvSpPr>
        <p:spPr>
          <a:xfrm>
            <a:off x="6172200" y="3073397"/>
            <a:ext cx="4875210" cy="2717801"/>
          </a:xfrm>
        </p:spPr>
        <p:txBody>
          <a:bodyPr/>
          <a:lstStyle/>
          <a:p>
            <a:pPr lvl="0"/>
            <a:r>
              <a:rPr lang="nl-NL"/>
              <a:t>Tekststijl van het model bewerken
Tweede niveau
Derde niveau
Vierde niveau
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12/31/20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12/31/20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12/31/20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nl-NL"/>
              <a:t>Tekststijl van het model bewerken
Tweede niveau
Derde niveau
Vierde niveau
Vijfde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12/31/20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12/31/20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12/31/20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kamtoerisme.b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7314D1-43EC-5F47-85FB-D8D3C8901D27}"/>
              </a:ext>
            </a:extLst>
          </p:cNvPr>
          <p:cNvSpPr>
            <a:spLocks noGrp="1"/>
          </p:cNvSpPr>
          <p:nvPr>
            <p:ph type="ctrTitle"/>
          </p:nvPr>
        </p:nvSpPr>
        <p:spPr/>
        <p:txBody>
          <a:bodyPr/>
          <a:lstStyle/>
          <a:p>
            <a:r>
              <a:rPr lang="nl-BE" dirty="0"/>
              <a:t>BEROEPEN IN DE TOERISTISCHE SECTOR</a:t>
            </a:r>
          </a:p>
        </p:txBody>
      </p:sp>
      <p:sp>
        <p:nvSpPr>
          <p:cNvPr id="3" name="Ondertitel 2">
            <a:extLst>
              <a:ext uri="{FF2B5EF4-FFF2-40B4-BE49-F238E27FC236}">
                <a16:creationId xmlns:a16="http://schemas.microsoft.com/office/drawing/2014/main" id="{4736ABD4-20F1-904D-80FF-E241242ACE35}"/>
              </a:ext>
            </a:extLst>
          </p:cNvPr>
          <p:cNvSpPr>
            <a:spLocks noGrp="1"/>
          </p:cNvSpPr>
          <p:nvPr>
            <p:ph type="subTitle" idx="1"/>
          </p:nvPr>
        </p:nvSpPr>
        <p:spPr/>
        <p:txBody>
          <a:bodyPr>
            <a:normAutofit fontScale="92500" lnSpcReduction="10000"/>
          </a:bodyPr>
          <a:lstStyle/>
          <a:p>
            <a:r>
              <a:rPr lang="nl-BE" dirty="0"/>
              <a:t>LPD: 45/46/48</a:t>
            </a:r>
          </a:p>
          <a:p>
            <a:r>
              <a:rPr lang="nl-BE" dirty="0"/>
              <a:t>-Kennismaken met de belangrijkste aspecten van het toeristsich gebeuren en de beroepsmogelijkheden die erbij horen</a:t>
            </a:r>
          </a:p>
          <a:p>
            <a:r>
              <a:rPr lang="nl-BE" dirty="0"/>
              <a:t>-De rol van de verschillende beroepen kunnen omschrijven</a:t>
            </a:r>
          </a:p>
          <a:p>
            <a:endParaRPr lang="nl-BE" dirty="0"/>
          </a:p>
        </p:txBody>
      </p:sp>
    </p:spTree>
    <p:extLst>
      <p:ext uri="{BB962C8B-B14F-4D97-AF65-F5344CB8AC3E}">
        <p14:creationId xmlns:p14="http://schemas.microsoft.com/office/powerpoint/2010/main" val="147791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2DB39A-E636-4041-AD0D-FB38BC63498D}"/>
              </a:ext>
            </a:extLst>
          </p:cNvPr>
          <p:cNvSpPr>
            <a:spLocks noGrp="1"/>
          </p:cNvSpPr>
          <p:nvPr>
            <p:ph type="title"/>
          </p:nvPr>
        </p:nvSpPr>
        <p:spPr/>
        <p:txBody>
          <a:bodyPr/>
          <a:lstStyle/>
          <a:p>
            <a:r>
              <a:rPr lang="nl-BE" dirty="0"/>
              <a:t>1.7: De animator</a:t>
            </a:r>
          </a:p>
        </p:txBody>
      </p:sp>
      <p:sp>
        <p:nvSpPr>
          <p:cNvPr id="3" name="Tijdelijke aanduiding voor inhoud 2">
            <a:extLst>
              <a:ext uri="{FF2B5EF4-FFF2-40B4-BE49-F238E27FC236}">
                <a16:creationId xmlns:a16="http://schemas.microsoft.com/office/drawing/2014/main" id="{45704EAB-1852-B44F-991E-4BB34EC09DE6}"/>
              </a:ext>
            </a:extLst>
          </p:cNvPr>
          <p:cNvSpPr>
            <a:spLocks noGrp="1"/>
          </p:cNvSpPr>
          <p:nvPr>
            <p:ph idx="1"/>
          </p:nvPr>
        </p:nvSpPr>
        <p:spPr/>
        <p:txBody>
          <a:bodyPr/>
          <a:lstStyle/>
          <a:p>
            <a:r>
              <a:rPr lang="nl-BE" dirty="0"/>
              <a:t>Deze personen organiseren tal van activiteiten in hotels en vakantieparken. Al naargelang hun specialisatie zijn er kinderanimatoren, sport-en spelanimatoren, dansanimatoren enz. Vlot met mensen kunnen omgaan, over een grote talenkennis beschikken en stressbestendig zijn, zijn belangrijke eigenschappen die vereist zijn voor deze job.</a:t>
            </a:r>
          </a:p>
        </p:txBody>
      </p:sp>
    </p:spTree>
    <p:extLst>
      <p:ext uri="{BB962C8B-B14F-4D97-AF65-F5344CB8AC3E}">
        <p14:creationId xmlns:p14="http://schemas.microsoft.com/office/powerpoint/2010/main" val="1154487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6D0BAA-46E9-474D-B1EB-37FCA02B8002}"/>
              </a:ext>
            </a:extLst>
          </p:cNvPr>
          <p:cNvSpPr>
            <a:spLocks noGrp="1"/>
          </p:cNvSpPr>
          <p:nvPr>
            <p:ph type="title"/>
          </p:nvPr>
        </p:nvSpPr>
        <p:spPr/>
        <p:txBody>
          <a:bodyPr/>
          <a:lstStyle/>
          <a:p>
            <a:r>
              <a:rPr lang="nl-BE" dirty="0"/>
              <a:t>TOEPASSINGEN</a:t>
            </a:r>
          </a:p>
        </p:txBody>
      </p:sp>
      <p:sp>
        <p:nvSpPr>
          <p:cNvPr id="3" name="Tijdelijke aanduiding voor inhoud 2">
            <a:extLst>
              <a:ext uri="{FF2B5EF4-FFF2-40B4-BE49-F238E27FC236}">
                <a16:creationId xmlns:a16="http://schemas.microsoft.com/office/drawing/2014/main" id="{796BE791-89AC-A144-9AB5-718CB23B7B7D}"/>
              </a:ext>
            </a:extLst>
          </p:cNvPr>
          <p:cNvSpPr>
            <a:spLocks noGrp="1"/>
          </p:cNvSpPr>
          <p:nvPr>
            <p:ph idx="1"/>
          </p:nvPr>
        </p:nvSpPr>
        <p:spPr/>
        <p:txBody>
          <a:bodyPr/>
          <a:lstStyle/>
          <a:p>
            <a:r>
              <a:rPr lang="nl-BE" dirty="0"/>
              <a:t>Teksten: Wat kenmerkt een goede gids en reisleider?  + klastaak beroepen (vacatures en teksten hostess/stewardess)</a:t>
            </a:r>
          </a:p>
          <a:p>
            <a:r>
              <a:rPr lang="nl-BE" dirty="0"/>
              <a:t>Taken website </a:t>
            </a:r>
            <a:r>
              <a:rPr lang="nl-BE" dirty="0">
                <a:hlinkClick r:id="rId2"/>
              </a:rPr>
              <a:t>www.kamtoerisme.be</a:t>
            </a:r>
            <a:r>
              <a:rPr lang="nl-BE" dirty="0"/>
              <a:t> : 1)beroepenfilms 2) functies en taken hotel</a:t>
            </a:r>
          </a:p>
          <a:p>
            <a:pPr marL="0" indent="0">
              <a:buNone/>
            </a:pPr>
            <a:endParaRPr lang="nl-BE" dirty="0"/>
          </a:p>
        </p:txBody>
      </p:sp>
    </p:spTree>
    <p:extLst>
      <p:ext uri="{BB962C8B-B14F-4D97-AF65-F5344CB8AC3E}">
        <p14:creationId xmlns:p14="http://schemas.microsoft.com/office/powerpoint/2010/main" val="2252520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EA39AE-7FB2-9D45-9CEB-13EBEC48B2D1}"/>
              </a:ext>
            </a:extLst>
          </p:cNvPr>
          <p:cNvSpPr>
            <a:spLocks noGrp="1"/>
          </p:cNvSpPr>
          <p:nvPr>
            <p:ph type="title"/>
          </p:nvPr>
        </p:nvSpPr>
        <p:spPr/>
        <p:txBody>
          <a:bodyPr/>
          <a:lstStyle/>
          <a:p>
            <a:r>
              <a:rPr lang="nl-BE" dirty="0"/>
              <a:t>1.1 DE GIDS</a:t>
            </a:r>
          </a:p>
        </p:txBody>
      </p:sp>
      <p:sp>
        <p:nvSpPr>
          <p:cNvPr id="3" name="Tijdelijke aanduiding voor inhoud 2">
            <a:extLst>
              <a:ext uri="{FF2B5EF4-FFF2-40B4-BE49-F238E27FC236}">
                <a16:creationId xmlns:a16="http://schemas.microsoft.com/office/drawing/2014/main" id="{155B2A0B-B266-A34A-8909-58A8A6D4ACBE}"/>
              </a:ext>
            </a:extLst>
          </p:cNvPr>
          <p:cNvSpPr>
            <a:spLocks noGrp="1"/>
          </p:cNvSpPr>
          <p:nvPr>
            <p:ph idx="1"/>
          </p:nvPr>
        </p:nvSpPr>
        <p:spPr/>
        <p:txBody>
          <a:bodyPr>
            <a:normAutofit fontScale="85000" lnSpcReduction="20000"/>
          </a:bodyPr>
          <a:lstStyle/>
          <a:p>
            <a:r>
              <a:rPr lang="nl-BE" dirty="0"/>
              <a:t>Persoon belast met het inlichten, leiden en adviseren van de toerist, voor en tijdens zijn reis of bij een bezoek aan een bezienswaardigheid. Hij/zij werkt op zelfstandige basis of in loondienst voor een T.O en /of een toeristische organisatie.</a:t>
            </a:r>
          </a:p>
          <a:p>
            <a:r>
              <a:rPr lang="nl-BE" dirty="0"/>
              <a:t>In de meeste landen is het beroep van gids aan wettelijke bepalingen onderworpen die verschillen naargelang het werkterrein.</a:t>
            </a:r>
          </a:p>
          <a:p>
            <a:r>
              <a:rPr lang="nl-BE" dirty="0"/>
              <a:t>De gids heeft als taak het rondleiden van toeristen en is verbonden aan: een museum, een monument of historisch gebouw, een toeristische attractie, een natuurreservaat, een gemeente/stad/streek/land, een berg, een bedrijf.</a:t>
            </a:r>
          </a:p>
          <a:p>
            <a:r>
              <a:rPr lang="nl-BE" dirty="0"/>
              <a:t>De gids heeft een diepgaande kennis in verband met de bezienswaardigheden, land, volk, cultuur. Mensenkennis, reiservaring en talenkennis is ook heel belangrijk.</a:t>
            </a:r>
          </a:p>
          <a:p>
            <a:pPr marL="0" indent="0">
              <a:buNone/>
            </a:pPr>
            <a:endParaRPr lang="nl-BE" dirty="0"/>
          </a:p>
        </p:txBody>
      </p:sp>
    </p:spTree>
    <p:extLst>
      <p:ext uri="{BB962C8B-B14F-4D97-AF65-F5344CB8AC3E}">
        <p14:creationId xmlns:p14="http://schemas.microsoft.com/office/powerpoint/2010/main" val="2229029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7DE54B-AC53-8741-93C0-348579B96501}"/>
              </a:ext>
            </a:extLst>
          </p:cNvPr>
          <p:cNvSpPr>
            <a:spLocks noGrp="1"/>
          </p:cNvSpPr>
          <p:nvPr>
            <p:ph type="title"/>
          </p:nvPr>
        </p:nvSpPr>
        <p:spPr/>
        <p:txBody>
          <a:bodyPr/>
          <a:lstStyle/>
          <a:p>
            <a:r>
              <a:rPr lang="nl-BE" dirty="0"/>
              <a:t>1.2 De REISLEIDER</a:t>
            </a:r>
          </a:p>
        </p:txBody>
      </p:sp>
      <p:sp>
        <p:nvSpPr>
          <p:cNvPr id="3" name="Tijdelijke aanduiding voor inhoud 2">
            <a:extLst>
              <a:ext uri="{FF2B5EF4-FFF2-40B4-BE49-F238E27FC236}">
                <a16:creationId xmlns:a16="http://schemas.microsoft.com/office/drawing/2014/main" id="{10557965-CABB-7249-A139-0C714FD8EA56}"/>
              </a:ext>
            </a:extLst>
          </p:cNvPr>
          <p:cNvSpPr>
            <a:spLocks noGrp="1"/>
          </p:cNvSpPr>
          <p:nvPr>
            <p:ph idx="1"/>
          </p:nvPr>
        </p:nvSpPr>
        <p:spPr/>
        <p:txBody>
          <a:bodyPr>
            <a:normAutofit fontScale="92500"/>
          </a:bodyPr>
          <a:lstStyle/>
          <a:p>
            <a:r>
              <a:rPr lang="nl-BE" dirty="0"/>
              <a:t>De reisleider vertegenwoordigt een reisbureau/T.O/toeristische organisatie en begeleidt zowel groepen als individuele reizigers. Hij/zij draagt er zorg voor dat het vervoer, verblijf, de animatie, excursies enz. goed verlopen en lost moeilijkheden op. Deze rol wordt bij reizen per autocar soms vervuld door de chauffeur. De reisleider wordt belast met het begeleiden  van groepen tijdens één-of meerdaagse rondritten, en heeft zowel een organisatorische als een educatieve functie (beperkte gidsfunctie) nl. uitleg geven onderweg en bij excursies. De reisleider moet ook vaak vertalen wat de plaatselijke gidsen vertellen.</a:t>
            </a:r>
          </a:p>
          <a:p>
            <a:endParaRPr lang="nl-BE" dirty="0"/>
          </a:p>
        </p:txBody>
      </p:sp>
    </p:spTree>
    <p:extLst>
      <p:ext uri="{BB962C8B-B14F-4D97-AF65-F5344CB8AC3E}">
        <p14:creationId xmlns:p14="http://schemas.microsoft.com/office/powerpoint/2010/main" val="3623492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5A66A5-D541-724A-9AA1-8CFBA248D238}"/>
              </a:ext>
            </a:extLst>
          </p:cNvPr>
          <p:cNvSpPr>
            <a:spLocks noGrp="1"/>
          </p:cNvSpPr>
          <p:nvPr>
            <p:ph type="title"/>
          </p:nvPr>
        </p:nvSpPr>
        <p:spPr/>
        <p:txBody>
          <a:bodyPr/>
          <a:lstStyle/>
          <a:p>
            <a:r>
              <a:rPr lang="nl-BE" dirty="0"/>
              <a:t>De TAKEN VAN DE REISLEIDER</a:t>
            </a:r>
          </a:p>
        </p:txBody>
      </p:sp>
      <p:sp>
        <p:nvSpPr>
          <p:cNvPr id="3" name="Tijdelijke aanduiding voor inhoud 2">
            <a:extLst>
              <a:ext uri="{FF2B5EF4-FFF2-40B4-BE49-F238E27FC236}">
                <a16:creationId xmlns:a16="http://schemas.microsoft.com/office/drawing/2014/main" id="{9F826167-BA98-8D41-B817-F0305EC1AEE2}"/>
              </a:ext>
            </a:extLst>
          </p:cNvPr>
          <p:cNvSpPr>
            <a:spLocks noGrp="1"/>
          </p:cNvSpPr>
          <p:nvPr>
            <p:ph idx="1"/>
          </p:nvPr>
        </p:nvSpPr>
        <p:spPr/>
        <p:txBody>
          <a:bodyPr>
            <a:normAutofit fontScale="70000" lnSpcReduction="20000"/>
          </a:bodyPr>
          <a:lstStyle/>
          <a:p>
            <a:r>
              <a:rPr lang="nl-BE" dirty="0"/>
              <a:t>De klemtoon ligt vooral op het organisatorische vlak: reservaties en betalingen, douaneregelingen, organisatie en boeking van excursies ter plaatse, informatie geven over plaatselijke evenementen en eventueel het reserveren ervan, voorbereiding, timing en uitvoering van het reisprogramma, contactname met de verantwoordelijken van bezienswaardigheden.</a:t>
            </a:r>
          </a:p>
          <a:p>
            <a:r>
              <a:rPr lang="nl-BE" dirty="0"/>
              <a:t>De sociale, menselijke contacten zijn heel belangrijk. Hij/zij moet waken over het comfort van de reizigers en hen helpen met om het even welk probleem (bv. ziekte, ongeval, diefstal, betalingsmiddelen, richtlijnen voor inchecken, openbaar vervoer). De zware taak is afhankelijk van de gekozen bestemming en het reistraject. Het verschil tussen een rondreis (geprogrammeerde reis) of een standplaatsreis(verblijfsreis) is immers zeer groot. De reisleider vervult zijn functie vooral bij autocarreizen maar kan ook vliegtuigreizen begeleiden waarbij ter plaatse met huurwagens, openbaar vervoer of plaatselijke autocars gereisd wordt, hier spreekt men dan meestal van avontuurlijke reizen. </a:t>
            </a:r>
          </a:p>
          <a:p>
            <a:endParaRPr lang="nl-BE" dirty="0"/>
          </a:p>
        </p:txBody>
      </p:sp>
    </p:spTree>
    <p:extLst>
      <p:ext uri="{BB962C8B-B14F-4D97-AF65-F5344CB8AC3E}">
        <p14:creationId xmlns:p14="http://schemas.microsoft.com/office/powerpoint/2010/main" val="196213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4A99D3-4CF8-4647-A7C6-73D2CDC3D0BB}"/>
              </a:ext>
            </a:extLst>
          </p:cNvPr>
          <p:cNvSpPr>
            <a:spLocks noGrp="1"/>
          </p:cNvSpPr>
          <p:nvPr>
            <p:ph type="title"/>
          </p:nvPr>
        </p:nvSpPr>
        <p:spPr/>
        <p:txBody>
          <a:bodyPr/>
          <a:lstStyle/>
          <a:p>
            <a:r>
              <a:rPr lang="nl-BE" dirty="0"/>
              <a:t>1.3 De HOST/ESS</a:t>
            </a:r>
          </a:p>
        </p:txBody>
      </p:sp>
      <p:sp>
        <p:nvSpPr>
          <p:cNvPr id="3" name="Tijdelijke aanduiding voor inhoud 2">
            <a:extLst>
              <a:ext uri="{FF2B5EF4-FFF2-40B4-BE49-F238E27FC236}">
                <a16:creationId xmlns:a16="http://schemas.microsoft.com/office/drawing/2014/main" id="{55CA56E1-35E1-0B43-BBC5-333CFD9D1927}"/>
              </a:ext>
            </a:extLst>
          </p:cNvPr>
          <p:cNvSpPr>
            <a:spLocks noGrp="1"/>
          </p:cNvSpPr>
          <p:nvPr>
            <p:ph idx="1"/>
          </p:nvPr>
        </p:nvSpPr>
        <p:spPr/>
        <p:txBody>
          <a:bodyPr>
            <a:normAutofit fontScale="85000" lnSpcReduction="10000"/>
          </a:bodyPr>
          <a:lstStyle/>
          <a:p>
            <a:r>
              <a:rPr lang="nl-BE" dirty="0"/>
              <a:t>Standplaatshostess: host(ess) op de plaats van bestemming die instaat bij de opvang van de toeristen van een Belgische touroperator. De T.O wenst iemand ter plaatse te hebben om alle problemen te kunnen regelen. Taken: opvang van de toeristen op de luchthaven, zorgen dat het transfert (tussen luchthaven/verblijf) vlot verloopt, organiseren van een afspraakmoment in het hotel/appartement waarbij info kan gegeven worden en problemen kunnen opgelost worden, verkopen van excursies, zorgen voor de confirmaties van de terugvluchten. </a:t>
            </a:r>
          </a:p>
          <a:p>
            <a:r>
              <a:rPr lang="nl-BE" dirty="0"/>
              <a:t>Host(ess) bij beurzen, congressen. Deze personen werken voor een bepaalde (toeristische) organisatie of bedrijf. De gastvrouw/heer functie is hierbij heel belangrijk.</a:t>
            </a:r>
          </a:p>
          <a:p>
            <a:endParaRPr lang="nl-BE" dirty="0"/>
          </a:p>
        </p:txBody>
      </p:sp>
    </p:spTree>
    <p:extLst>
      <p:ext uri="{BB962C8B-B14F-4D97-AF65-F5344CB8AC3E}">
        <p14:creationId xmlns:p14="http://schemas.microsoft.com/office/powerpoint/2010/main" val="236490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9012BF-AB6A-6340-A8B5-8DC1649FFB4C}"/>
              </a:ext>
            </a:extLst>
          </p:cNvPr>
          <p:cNvSpPr>
            <a:spLocks noGrp="1"/>
          </p:cNvSpPr>
          <p:nvPr>
            <p:ph type="title"/>
          </p:nvPr>
        </p:nvSpPr>
        <p:spPr/>
        <p:txBody>
          <a:bodyPr/>
          <a:lstStyle/>
          <a:p>
            <a:r>
              <a:rPr lang="nl-BE" dirty="0"/>
              <a:t>1.4 De STEWARD(ESS) of airhost(ess)</a:t>
            </a:r>
          </a:p>
        </p:txBody>
      </p:sp>
      <p:sp>
        <p:nvSpPr>
          <p:cNvPr id="3" name="Tijdelijke aanduiding voor inhoud 2">
            <a:extLst>
              <a:ext uri="{FF2B5EF4-FFF2-40B4-BE49-F238E27FC236}">
                <a16:creationId xmlns:a16="http://schemas.microsoft.com/office/drawing/2014/main" id="{F4711CDB-12A4-CF47-B61E-00FD19A6D97B}"/>
              </a:ext>
            </a:extLst>
          </p:cNvPr>
          <p:cNvSpPr>
            <a:spLocks noGrp="1"/>
          </p:cNvSpPr>
          <p:nvPr>
            <p:ph idx="1"/>
          </p:nvPr>
        </p:nvSpPr>
        <p:spPr/>
        <p:txBody>
          <a:bodyPr/>
          <a:lstStyle/>
          <a:p>
            <a:r>
              <a:rPr lang="nl-BE" dirty="0"/>
              <a:t>Dit is een vorm van begeleiding van reizigers in de lucht, op het water of op de trein. De vereisten om hiervoor in aanmerking te komen baseren zich niet enkel op de fysieke kenmerken (minimum en maximum lengte) maar ook de talenkennis, EHBO kennis en de diplomatie om allerhande problemen aan te pakken zijn onmisbaar bij dit beroep.</a:t>
            </a:r>
          </a:p>
        </p:txBody>
      </p:sp>
    </p:spTree>
    <p:extLst>
      <p:ext uri="{BB962C8B-B14F-4D97-AF65-F5344CB8AC3E}">
        <p14:creationId xmlns:p14="http://schemas.microsoft.com/office/powerpoint/2010/main" val="3779164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36C1A3-EB61-B743-81E1-33EE45260D1F}"/>
              </a:ext>
            </a:extLst>
          </p:cNvPr>
          <p:cNvSpPr>
            <a:spLocks noGrp="1"/>
          </p:cNvSpPr>
          <p:nvPr>
            <p:ph type="title"/>
          </p:nvPr>
        </p:nvSpPr>
        <p:spPr/>
        <p:txBody>
          <a:bodyPr/>
          <a:lstStyle/>
          <a:p>
            <a:r>
              <a:rPr lang="nl-BE" dirty="0"/>
              <a:t>1.5 Onthaal en baliebediende</a:t>
            </a:r>
          </a:p>
        </p:txBody>
      </p:sp>
      <p:sp>
        <p:nvSpPr>
          <p:cNvPr id="3" name="Tijdelijke aanduiding voor inhoud 2">
            <a:extLst>
              <a:ext uri="{FF2B5EF4-FFF2-40B4-BE49-F238E27FC236}">
                <a16:creationId xmlns:a16="http://schemas.microsoft.com/office/drawing/2014/main" id="{94EB73A7-4122-4D49-BBF0-D4FCAA64799B}"/>
              </a:ext>
            </a:extLst>
          </p:cNvPr>
          <p:cNvSpPr>
            <a:spLocks noGrp="1"/>
          </p:cNvSpPr>
          <p:nvPr>
            <p:ph idx="1"/>
          </p:nvPr>
        </p:nvSpPr>
        <p:spPr/>
        <p:txBody>
          <a:bodyPr>
            <a:normAutofit lnSpcReduction="10000"/>
          </a:bodyPr>
          <a:lstStyle/>
          <a:p>
            <a:r>
              <a:rPr lang="nl-BE" dirty="0"/>
              <a:t>Wat betreft de ontvangst is de belangrijkste schakel tussen de consument en het reisagentschap, de baliebediende. De kwaliteit van zijn of haar werkzaamheden bepaalt of de klant inderdaad een reis boekt of niet. De T.O’s trachten via een groot aantal wegen de toerist te bereiken. Dit gebeurt via advertenties:T.V., internet, social media, tijdschriften, reclameborden, brochures,... Ook influencers worden ingeschakeld om toeristische producten te promoten. Wanneer de consument het reisbureau binnenstapt is het persoonlijk contact van beslissende waarde. </a:t>
            </a:r>
          </a:p>
        </p:txBody>
      </p:sp>
    </p:spTree>
    <p:extLst>
      <p:ext uri="{BB962C8B-B14F-4D97-AF65-F5344CB8AC3E}">
        <p14:creationId xmlns:p14="http://schemas.microsoft.com/office/powerpoint/2010/main" val="3890055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531F3D-2F90-064C-AFB9-AC2FC8D3C97B}"/>
              </a:ext>
            </a:extLst>
          </p:cNvPr>
          <p:cNvSpPr>
            <a:spLocks noGrp="1"/>
          </p:cNvSpPr>
          <p:nvPr>
            <p:ph type="title"/>
          </p:nvPr>
        </p:nvSpPr>
        <p:spPr/>
        <p:txBody>
          <a:bodyPr/>
          <a:lstStyle/>
          <a:p>
            <a:r>
              <a:rPr lang="nl-BE" dirty="0"/>
              <a:t>Onthaal en baliebediende (vervolg)</a:t>
            </a:r>
          </a:p>
        </p:txBody>
      </p:sp>
      <p:sp>
        <p:nvSpPr>
          <p:cNvPr id="3" name="Tijdelijke aanduiding voor inhoud 2">
            <a:extLst>
              <a:ext uri="{FF2B5EF4-FFF2-40B4-BE49-F238E27FC236}">
                <a16:creationId xmlns:a16="http://schemas.microsoft.com/office/drawing/2014/main" id="{8168713F-09CC-7545-A721-F5AD32EFCA89}"/>
              </a:ext>
            </a:extLst>
          </p:cNvPr>
          <p:cNvSpPr>
            <a:spLocks noGrp="1"/>
          </p:cNvSpPr>
          <p:nvPr>
            <p:ph idx="1"/>
          </p:nvPr>
        </p:nvSpPr>
        <p:spPr/>
        <p:txBody>
          <a:bodyPr>
            <a:normAutofit fontScale="92500" lnSpcReduction="20000"/>
          </a:bodyPr>
          <a:lstStyle/>
          <a:p>
            <a:r>
              <a:rPr lang="nl-BE" dirty="0"/>
              <a:t>Is de baliebediende een goed verkoper, dan zal hij met weinig moeite de klant een bepaalde reis met een bepaalde touroperator naar een bepaalde bestemming verkopen. Het woord ”bepaalde” werd met opzet drie maal gebruikt om te benadrukken dat de baliebediende vaak een beslissende invloed op de keuze van de vakantieganger kan uitoefenen. De inhoud en de opbouw van het verkoopgesprek zijn hierbij van groot belang. De baliebediende moet over de nodige beroepskennis beschikken. Een goede kennis van het toeristisch product (aanbod hotels, bestemmingenkennis, reisdocumenten...), vlot kunnen omgaan met de algemene en toeristische softwareprogramma’s is heel belangrijk. Al deze zaken leren jullie in de opleiding Toerisme.</a:t>
            </a:r>
          </a:p>
        </p:txBody>
      </p:sp>
    </p:spTree>
    <p:extLst>
      <p:ext uri="{BB962C8B-B14F-4D97-AF65-F5344CB8AC3E}">
        <p14:creationId xmlns:p14="http://schemas.microsoft.com/office/powerpoint/2010/main" val="1133505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23C14C-EFB4-1C47-A023-ECACABC54BE7}"/>
              </a:ext>
            </a:extLst>
          </p:cNvPr>
          <p:cNvSpPr>
            <a:spLocks noGrp="1"/>
          </p:cNvSpPr>
          <p:nvPr>
            <p:ph type="title"/>
          </p:nvPr>
        </p:nvSpPr>
        <p:spPr/>
        <p:txBody>
          <a:bodyPr/>
          <a:lstStyle/>
          <a:p>
            <a:r>
              <a:rPr lang="nl-BE" dirty="0"/>
              <a:t>1.6 De LOKALE VERTEGENWOORDIGER=DMC</a:t>
            </a:r>
          </a:p>
        </p:txBody>
      </p:sp>
      <p:sp>
        <p:nvSpPr>
          <p:cNvPr id="3" name="Tijdelijke aanduiding voor inhoud 2">
            <a:extLst>
              <a:ext uri="{FF2B5EF4-FFF2-40B4-BE49-F238E27FC236}">
                <a16:creationId xmlns:a16="http://schemas.microsoft.com/office/drawing/2014/main" id="{148D675D-C820-A84E-9591-47459A9113FD}"/>
              </a:ext>
            </a:extLst>
          </p:cNvPr>
          <p:cNvSpPr>
            <a:spLocks noGrp="1"/>
          </p:cNvSpPr>
          <p:nvPr>
            <p:ph idx="1"/>
          </p:nvPr>
        </p:nvSpPr>
        <p:spPr/>
        <p:txBody>
          <a:bodyPr/>
          <a:lstStyle/>
          <a:p>
            <a:r>
              <a:rPr lang="nl-BE" dirty="0"/>
              <a:t>De grote touroperators werken met hosts en hostessen ter plaatse. Deze werken steeds vanuit het kantoor van de lokale of plaatselijke vertegenwoordiger. Dit reisbureau dat we ook DMC= Destination Management Company noemen, zal in opdracht van de Belgische touroperator een aantal activiteiten uitvoeren: bv. de organisatie van de transferten, excursies, bemiddeling bij klachten.</a:t>
            </a:r>
          </a:p>
        </p:txBody>
      </p:sp>
    </p:spTree>
    <p:extLst>
      <p:ext uri="{BB962C8B-B14F-4D97-AF65-F5344CB8AC3E}">
        <p14:creationId xmlns:p14="http://schemas.microsoft.com/office/powerpoint/2010/main" val="13161138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154</TotalTime>
  <Words>1050</Words>
  <Application>Microsoft Macintosh PowerPoint</Application>
  <PresentationFormat>Breedbeeld</PresentationFormat>
  <Paragraphs>30</Paragraphs>
  <Slides>11</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11</vt:i4>
      </vt:variant>
    </vt:vector>
  </HeadingPairs>
  <TitlesOfParts>
    <vt:vector size="14" baseType="lpstr">
      <vt:lpstr>Arial</vt:lpstr>
      <vt:lpstr>Tw Cen MT</vt:lpstr>
      <vt:lpstr>Circuit</vt:lpstr>
      <vt:lpstr>BEROEPEN IN DE TOERISTISCHE SECTOR</vt:lpstr>
      <vt:lpstr>1.1 DE GIDS</vt:lpstr>
      <vt:lpstr>1.2 De REISLEIDER</vt:lpstr>
      <vt:lpstr>De TAKEN VAN DE REISLEIDER</vt:lpstr>
      <vt:lpstr>1.3 De HOST/ESS</vt:lpstr>
      <vt:lpstr>1.4 De STEWARD(ESS) of airhost(ess)</vt:lpstr>
      <vt:lpstr>1.5 Onthaal en baliebediende</vt:lpstr>
      <vt:lpstr>Onthaal en baliebediende (vervolg)</vt:lpstr>
      <vt:lpstr>1.6 De LOKALE VERTEGENWOORDIGER=DMC</vt:lpstr>
      <vt:lpstr>1.7: De animator</vt:lpstr>
      <vt:lpstr>TOEPASSINGEN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BEROEPEN IN DE TOERISTISCHE SECTOR</dc:title>
  <dc:creator>Microsoft Office User</dc:creator>
  <cp:lastModifiedBy>Microsoft Office User</cp:lastModifiedBy>
  <cp:revision>15</cp:revision>
  <dcterms:created xsi:type="dcterms:W3CDTF">2020-12-31T14:01:38Z</dcterms:created>
  <dcterms:modified xsi:type="dcterms:W3CDTF">2020-12-31T16:36:24Z</dcterms:modified>
</cp:coreProperties>
</file>